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594" r:id="rId2"/>
    <p:sldId id="595" r:id="rId3"/>
    <p:sldId id="596" r:id="rId4"/>
    <p:sldId id="597" r:id="rId5"/>
    <p:sldId id="598" r:id="rId6"/>
    <p:sldId id="600" r:id="rId7"/>
    <p:sldId id="601" r:id="rId8"/>
    <p:sldId id="599" r:id="rId9"/>
    <p:sldId id="473" r:id="rId10"/>
  </p:sldIdLst>
  <p:sldSz cx="9144000" cy="6858000" type="screen4x3"/>
  <p:notesSz cx="6858000" cy="9144000"/>
  <p:custShowLst>
    <p:custShow name="Lugana 2014-01" id="0">
      <p:sldLst>
        <p:sld r:id="rId10"/>
      </p:sldLst>
    </p:custShow>
  </p:custShow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FF00"/>
    <a:srgbClr val="502814"/>
    <a:srgbClr val="F559B2"/>
    <a:srgbClr val="EF75C3"/>
    <a:srgbClr val="FF4FB8"/>
    <a:srgbClr val="660066"/>
    <a:srgbClr val="003300"/>
    <a:srgbClr val="3C081D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6315" autoAdjust="0"/>
  </p:normalViewPr>
  <p:slideViewPr>
    <p:cSldViewPr>
      <p:cViewPr>
        <p:scale>
          <a:sx n="70" d="100"/>
          <a:sy n="70" d="100"/>
        </p:scale>
        <p:origin x="-140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7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7" y="3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88AE2385-BC50-4003-83E2-424104F0CBFD}" type="datetimeFigureOut">
              <a:rPr lang="it-IT" smtClean="0"/>
              <a:pPr/>
              <a:t>05/12/2018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8685215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7" y="8685215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98586802-55EE-4B35-BEC3-CFCB99F1233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7" y="3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2F005001-28FD-4F78-BC25-3390C969BBD7}" type="datetimeFigureOut">
              <a:rPr lang="it-IT" smtClean="0"/>
              <a:pPr/>
              <a:t>05/12/2018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8685215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7" y="8685215"/>
            <a:ext cx="2971800" cy="45720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89D96551-0540-40A4-8B7F-3CEAA4C8A62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5" name="Segnaposto piè di pagina 19"/>
          <p:cNvSpPr>
            <a:spLocks noGrp="1"/>
          </p:cNvSpPr>
          <p:nvPr>
            <p:ph type="ftr" sz="quarter" idx="3"/>
          </p:nvPr>
        </p:nvSpPr>
        <p:spPr>
          <a:xfrm>
            <a:off x="0" y="6624381"/>
            <a:ext cx="9144000" cy="233619"/>
          </a:xfrm>
          <a:prstGeom prst="rect">
            <a:avLst/>
          </a:prstGeom>
          <a:gradFill>
            <a:gsLst>
              <a:gs pos="50000">
                <a:schemeClr val="bg1">
                  <a:lumMod val="85000"/>
                  <a:alpha val="66000"/>
                </a:schemeClr>
              </a:gs>
              <a:gs pos="100000">
                <a:schemeClr val="bg1">
                  <a:lumMod val="50000"/>
                  <a:alpha val="74000"/>
                </a:schemeClr>
              </a:gs>
            </a:gsLst>
            <a:lin ang="5400000" scaled="0"/>
          </a:gradFill>
        </p:spPr>
        <p:txBody>
          <a:bodyPr tIns="0" bIns="18000">
            <a:spAutoFit/>
          </a:bodyPr>
          <a:lstStyle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r>
              <a:rPr lang="it-IT" smtClean="0"/>
              <a:t>Marco Tonni - Dottore Agronomo - Sata Studio Agronomico</a:t>
            </a:r>
            <a:endParaRPr lang="it-IT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ottotitolo 2"/>
          <p:cNvSpPr>
            <a:spLocks noGrp="1"/>
          </p:cNvSpPr>
          <p:nvPr>
            <p:ph type="subTitle" idx="13"/>
            <p:custDataLst>
              <p:tags r:id="rId2"/>
            </p:custDataLst>
          </p:nvPr>
        </p:nvSpPr>
        <p:spPr>
          <a:xfrm>
            <a:off x="0" y="6046440"/>
            <a:ext cx="9144000" cy="478904"/>
          </a:xfrm>
          <a:solidFill>
            <a:srgbClr val="006600"/>
          </a:solidFill>
        </p:spPr>
        <p:txBody>
          <a:bodyPr/>
          <a:lstStyle>
            <a:lvl1pPr marL="0" indent="0" algn="ctr">
              <a:buNone/>
              <a:def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5" name="Segnaposto piè di pagina 19"/>
          <p:cNvSpPr>
            <a:spLocks noGrp="1"/>
          </p:cNvSpPr>
          <p:nvPr>
            <p:ph type="ftr" sz="quarter" idx="3"/>
          </p:nvPr>
        </p:nvSpPr>
        <p:spPr>
          <a:xfrm>
            <a:off x="0" y="6624381"/>
            <a:ext cx="9144000" cy="233619"/>
          </a:xfrm>
          <a:prstGeom prst="rect">
            <a:avLst/>
          </a:prstGeom>
          <a:gradFill>
            <a:gsLst>
              <a:gs pos="50000">
                <a:schemeClr val="bg1">
                  <a:lumMod val="85000"/>
                  <a:alpha val="66000"/>
                </a:schemeClr>
              </a:gs>
              <a:gs pos="100000">
                <a:schemeClr val="bg1">
                  <a:lumMod val="50000"/>
                  <a:alpha val="74000"/>
                </a:schemeClr>
              </a:gs>
            </a:gsLst>
            <a:lin ang="5400000" scaled="0"/>
          </a:gradFill>
        </p:spPr>
        <p:txBody>
          <a:bodyPr tIns="0" bIns="18000">
            <a:spAutoFit/>
          </a:bodyPr>
          <a:lstStyle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r>
              <a:rPr lang="it-IT" smtClean="0"/>
              <a:t>Marco Tonni - Dottore Agronomo - Sata Studio Agronomico</a:t>
            </a:r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piè di pagina 19"/>
          <p:cNvSpPr>
            <a:spLocks noGrp="1"/>
          </p:cNvSpPr>
          <p:nvPr>
            <p:ph type="ftr" sz="quarter" idx="3"/>
          </p:nvPr>
        </p:nvSpPr>
        <p:spPr>
          <a:xfrm>
            <a:off x="0" y="6624381"/>
            <a:ext cx="9144000" cy="233619"/>
          </a:xfrm>
          <a:prstGeom prst="rect">
            <a:avLst/>
          </a:prstGeom>
          <a:gradFill>
            <a:gsLst>
              <a:gs pos="50000">
                <a:schemeClr val="bg1">
                  <a:lumMod val="85000"/>
                  <a:alpha val="66000"/>
                </a:schemeClr>
              </a:gs>
              <a:gs pos="100000">
                <a:schemeClr val="bg1">
                  <a:lumMod val="50000"/>
                  <a:alpha val="74000"/>
                </a:schemeClr>
              </a:gs>
            </a:gsLst>
            <a:lin ang="5400000" scaled="0"/>
          </a:gradFill>
        </p:spPr>
        <p:txBody>
          <a:bodyPr tIns="0" bIns="18000">
            <a:spAutoFit/>
          </a:bodyPr>
          <a:lstStyle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r>
              <a:rPr lang="it-IT" smtClean="0"/>
              <a:t>Marco Tonni - Dottore Agronomo - Sata Studio Agronomico</a:t>
            </a:r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9"/>
          <p:cNvSpPr>
            <a:spLocks noGrp="1"/>
          </p:cNvSpPr>
          <p:nvPr>
            <p:ph type="ftr" sz="quarter" idx="3"/>
          </p:nvPr>
        </p:nvSpPr>
        <p:spPr>
          <a:xfrm>
            <a:off x="0" y="6624381"/>
            <a:ext cx="9144000" cy="233619"/>
          </a:xfrm>
          <a:prstGeom prst="rect">
            <a:avLst/>
          </a:prstGeom>
          <a:gradFill>
            <a:gsLst>
              <a:gs pos="50000">
                <a:schemeClr val="bg1">
                  <a:lumMod val="85000"/>
                  <a:alpha val="66000"/>
                </a:schemeClr>
              </a:gs>
              <a:gs pos="100000">
                <a:schemeClr val="bg1">
                  <a:lumMod val="50000"/>
                  <a:alpha val="74000"/>
                </a:schemeClr>
              </a:gs>
            </a:gsLst>
            <a:lin ang="5400000" scaled="0"/>
          </a:gradFill>
        </p:spPr>
        <p:txBody>
          <a:bodyPr tIns="0" bIns="18000">
            <a:spAutoFit/>
          </a:bodyPr>
          <a:lstStyle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r>
              <a:rPr lang="it-IT" smtClean="0"/>
              <a:t>Marco Tonni - Dottore Agronomo - Sata Studio Agronomico</a:t>
            </a:r>
            <a:endParaRPr lang="it-IT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1" y="2097168"/>
            <a:ext cx="4932039" cy="2844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10" name="Segnaposto contenuto 9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5004049" y="1103833"/>
            <a:ext cx="4139952" cy="534950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1" y="1106741"/>
            <a:ext cx="4932039" cy="954107"/>
          </a:xfrm>
          <a:solidFill>
            <a:srgbClr val="4F6228"/>
          </a:solidFill>
        </p:spPr>
        <p:txBody>
          <a:bodyPr anchor="ctr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screen">
            <a:alphaModFix amt="6000"/>
            <a:lum/>
          </a:blip>
          <a:srcRect/>
          <a:stretch>
            <a:fillRect t="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0" y="1268760"/>
            <a:ext cx="9144000" cy="2448363"/>
          </a:xfrm>
          <a:prstGeom prst="rect">
            <a:avLst/>
          </a:prstGeom>
          <a:solidFill>
            <a:srgbClr val="502814">
              <a:alpha val="8000"/>
            </a:srgbClr>
          </a:solidFill>
          <a:ln>
            <a:solidFill>
              <a:srgbClr val="502814"/>
            </a:solidFill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3"/>
            <a:r>
              <a:rPr lang="it-IT" dirty="0" smtClean="0"/>
              <a:t>Terzo livello</a:t>
            </a:r>
          </a:p>
          <a:p>
            <a:pPr lvl="4"/>
            <a:r>
              <a:rPr lang="it-IT" dirty="0" smtClean="0"/>
              <a:t>Quarto livello</a:t>
            </a:r>
          </a:p>
          <a:p>
            <a:pPr lvl="5"/>
            <a:r>
              <a:rPr lang="it-IT" dirty="0" smtClean="0"/>
              <a:t>Quinto livello</a:t>
            </a:r>
            <a:endParaRPr lang="it-IT" dirty="0"/>
          </a:p>
        </p:txBody>
      </p:sp>
      <p:pic>
        <p:nvPicPr>
          <p:cNvPr id="11" name="Immagine 10" descr="Sata Studio Agronomico nuovo www marrone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-1" y="62057"/>
            <a:ext cx="1187625" cy="846663"/>
          </a:xfrm>
          <a:prstGeom prst="rect">
            <a:avLst/>
          </a:prstGeom>
          <a:ln>
            <a:noFill/>
          </a:ln>
        </p:spPr>
      </p:pic>
      <p:sp>
        <p:nvSpPr>
          <p:cNvPr id="17" name="Segnaposto titolo 16"/>
          <p:cNvSpPr>
            <a:spLocks noGrp="1"/>
          </p:cNvSpPr>
          <p:nvPr>
            <p:ph type="title"/>
          </p:nvPr>
        </p:nvSpPr>
        <p:spPr>
          <a:xfrm>
            <a:off x="1259632" y="45720"/>
            <a:ext cx="7884368" cy="863000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6" name="Segnaposto piè di pagina 19"/>
          <p:cNvSpPr>
            <a:spLocks noGrp="1"/>
          </p:cNvSpPr>
          <p:nvPr>
            <p:ph type="ftr" sz="quarter" idx="3"/>
          </p:nvPr>
        </p:nvSpPr>
        <p:spPr>
          <a:xfrm>
            <a:off x="0" y="6624381"/>
            <a:ext cx="9144000" cy="233619"/>
          </a:xfrm>
          <a:prstGeom prst="rect">
            <a:avLst/>
          </a:prstGeom>
          <a:gradFill>
            <a:gsLst>
              <a:gs pos="50000">
                <a:schemeClr val="bg1">
                  <a:lumMod val="85000"/>
                  <a:alpha val="66000"/>
                </a:schemeClr>
              </a:gs>
              <a:gs pos="100000">
                <a:schemeClr val="bg1">
                  <a:lumMod val="50000"/>
                  <a:alpha val="74000"/>
                </a:schemeClr>
              </a:gs>
            </a:gsLst>
            <a:lin ang="5400000" scaled="0"/>
          </a:gradFill>
        </p:spPr>
        <p:txBody>
          <a:bodyPr tIns="0" bIns="18000">
            <a:spAutoFit/>
          </a:bodyPr>
          <a:lstStyle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r>
              <a:rPr lang="it-IT" smtClean="0"/>
              <a:t>Marco Tonni - Dottore Agronomo - Sata Studio Agronomico</a:t>
            </a:r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713" r:id="rId5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marL="0" algn="ctr" defTabSz="914400" rtl="0" eaLnBrk="1" latinLnBrk="0" hangingPunct="1">
        <a:spcBef>
          <a:spcPct val="0"/>
        </a:spcBef>
        <a:buNone/>
        <a:defRPr lang="it-IT" sz="2800" b="1" kern="1200" dirty="0">
          <a:solidFill>
            <a:schemeClr val="bg1"/>
          </a:solidFill>
          <a:latin typeface="Century Gothic" pitchFamily="34" charset="0"/>
          <a:ea typeface="+mn-ea"/>
          <a:cs typeface="+mn-cs"/>
        </a:defRPr>
      </a:lvl1pPr>
    </p:titleStyle>
    <p:bodyStyle>
      <a:lvl1pPr marL="288925" indent="-288925" algn="l" defTabSz="914400" rtl="0" eaLnBrk="1" fontAlgn="base" latinLnBrk="0" hangingPunct="1">
        <a:spcBef>
          <a:spcPts val="300"/>
        </a:spcBef>
        <a:spcAft>
          <a:spcPct val="0"/>
        </a:spcAft>
        <a:buFontTx/>
        <a:buNone/>
        <a:defRPr lang="it-IT" sz="2800" b="1" kern="1200" dirty="0" smtClean="0">
          <a:solidFill>
            <a:srgbClr val="502814"/>
          </a:solidFill>
          <a:effectLst/>
          <a:latin typeface="Century Gothic" pitchFamily="34" charset="0"/>
          <a:ea typeface="+mn-ea"/>
          <a:cs typeface="+mn-cs"/>
        </a:defRPr>
      </a:lvl1pPr>
      <a:lvl2pPr marL="365125" indent="-288925" algn="l" defTabSz="914400" rtl="0" eaLnBrk="1" fontAlgn="base" latinLnBrk="0" hangingPunct="1">
        <a:spcBef>
          <a:spcPts val="300"/>
        </a:spcBef>
        <a:spcAft>
          <a:spcPct val="0"/>
        </a:spcAft>
        <a:buFont typeface="Wingdings" pitchFamily="2" charset="2"/>
        <a:buChar char="v"/>
        <a:defRPr lang="it-IT" sz="2800" kern="1200" dirty="0" smtClean="0">
          <a:solidFill>
            <a:srgbClr val="502814"/>
          </a:solidFill>
          <a:effectLst/>
          <a:latin typeface="Century Gothic" pitchFamily="34" charset="0"/>
          <a:ea typeface="+mn-ea"/>
          <a:cs typeface="+mn-cs"/>
        </a:defRPr>
      </a:lvl2pPr>
      <a:lvl3pPr marL="288925" indent="-288925" algn="l" defTabSz="914400" rtl="0" eaLnBrk="1" fontAlgn="base" latinLnBrk="0" hangingPunct="1">
        <a:spcBef>
          <a:spcPts val="300"/>
        </a:spcBef>
        <a:spcAft>
          <a:spcPct val="0"/>
        </a:spcAft>
        <a:buFontTx/>
        <a:buChar char="•"/>
        <a:defRPr lang="it-IT" sz="2800" kern="1200" dirty="0" smtClean="0">
          <a:solidFill>
            <a:srgbClr val="000066"/>
          </a:solidFill>
          <a:latin typeface="Century Gothic" pitchFamily="34" charset="0"/>
          <a:ea typeface="+mn-ea"/>
          <a:cs typeface="+mn-cs"/>
        </a:defRPr>
      </a:lvl3pPr>
      <a:lvl4pPr marL="533400" indent="-288925" algn="l" defTabSz="914400" rtl="0" eaLnBrk="1" fontAlgn="base" latinLnBrk="0" hangingPunct="1">
        <a:spcBef>
          <a:spcPts val="300"/>
        </a:spcBef>
        <a:spcAft>
          <a:spcPct val="0"/>
        </a:spcAft>
        <a:buFont typeface="Wingdings" pitchFamily="2" charset="2"/>
        <a:buChar char="§"/>
        <a:defRPr lang="it-IT" sz="2800" kern="1200" dirty="0" smtClean="0">
          <a:solidFill>
            <a:srgbClr val="502814"/>
          </a:solidFill>
          <a:effectLst/>
          <a:latin typeface="Century Gothic" pitchFamily="34" charset="0"/>
          <a:ea typeface="+mn-ea"/>
          <a:cs typeface="+mn-cs"/>
        </a:defRPr>
      </a:lvl4pPr>
      <a:lvl5pPr marL="808038" indent="-288925" algn="l" defTabSz="914400" rtl="0" eaLnBrk="1" fontAlgn="base" latinLnBrk="0" hangingPunct="1">
        <a:spcBef>
          <a:spcPts val="300"/>
        </a:spcBef>
        <a:spcAft>
          <a:spcPct val="0"/>
        </a:spcAft>
        <a:buFont typeface="Arial" pitchFamily="34" charset="0"/>
        <a:buChar char="•"/>
        <a:defRPr lang="it-IT" sz="2800" kern="1200" dirty="0" smtClean="0">
          <a:solidFill>
            <a:srgbClr val="502814"/>
          </a:solidFill>
          <a:effectLst/>
          <a:latin typeface="Century Gothic" pitchFamily="34" charset="0"/>
          <a:ea typeface="+mn-ea"/>
          <a:cs typeface="+mn-cs"/>
        </a:defRPr>
      </a:lvl5pPr>
      <a:lvl6pPr marL="1158875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rgbClr val="502814"/>
          </a:solidFill>
          <a:effectLst/>
          <a:latin typeface="Century Gothic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1.xml"/><Relationship Id="rId7" Type="http://schemas.openxmlformats.org/officeDocument/2006/relationships/image" Target="../media/image5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59632" y="37073"/>
            <a:ext cx="6552728" cy="1015663"/>
          </a:xfrm>
          <a:solidFill>
            <a:srgbClr val="00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3000" b="0" dirty="0" err="1" smtClean="0">
                <a:solidFill>
                  <a:schemeClr val="bg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Progetto</a:t>
            </a:r>
            <a:r>
              <a:rPr lang="en-GB" sz="3000" b="0" dirty="0" smtClean="0">
                <a:solidFill>
                  <a:schemeClr val="bg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3000" b="0" dirty="0" smtClean="0">
                <a:solidFill>
                  <a:schemeClr val="bg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LIFE17 ENV/IT/000427 </a:t>
            </a:r>
            <a:br>
              <a:rPr lang="it-IT" sz="3000" b="0" dirty="0" smtClean="0">
                <a:solidFill>
                  <a:schemeClr val="bg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</a:br>
            <a:r>
              <a:rPr lang="it-IT" sz="3000" b="0" dirty="0" smtClean="0">
                <a:solidFill>
                  <a:schemeClr val="bg1"/>
                </a:solidFill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LIFE ZEOWINE</a:t>
            </a:r>
            <a:endParaRPr lang="it-IT" sz="3000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  <p:custDataLst>
              <p:tags r:id="rId3"/>
            </p:custDataLst>
          </p:nvPr>
        </p:nvSpPr>
        <p:spPr>
          <a:xfrm>
            <a:off x="0" y="2996952"/>
            <a:ext cx="9144000" cy="1800200"/>
          </a:xfr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it-IT" sz="1600" b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/>
            <a:r>
              <a:rPr lang="it-IT" sz="2000" dirty="0" smtClean="0">
                <a:solidFill>
                  <a:schemeClr val="bg1"/>
                </a:solidFill>
                <a:latin typeface="Century Gothic" pitchFamily="34" charset="0"/>
              </a:rPr>
              <a:t>Protocollo di compostaggio  aziendale</a:t>
            </a:r>
          </a:p>
          <a:p>
            <a:pPr algn="ctr"/>
            <a:r>
              <a:rPr lang="it-IT" sz="2000" dirty="0" smtClean="0">
                <a:solidFill>
                  <a:schemeClr val="bg1"/>
                </a:solidFill>
                <a:latin typeface="Century Gothic" pitchFamily="34" charset="0"/>
              </a:rPr>
              <a:t>Impostazione  </a:t>
            </a:r>
            <a:r>
              <a:rPr lang="it-IT" sz="2000" dirty="0" smtClean="0">
                <a:solidFill>
                  <a:schemeClr val="bg1"/>
                </a:solidFill>
                <a:latin typeface="Century Gothic" pitchFamily="34" charset="0"/>
              </a:rPr>
              <a:t>preliminare e modalità operative</a:t>
            </a:r>
          </a:p>
          <a:p>
            <a:pPr algn="ctr"/>
            <a:endParaRPr lang="it-IT" sz="1600" b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r"/>
            <a:r>
              <a:rPr lang="it-IT" sz="1600" b="0" dirty="0" smtClean="0">
                <a:solidFill>
                  <a:schemeClr val="bg1"/>
                </a:solidFill>
                <a:latin typeface="Century Gothic" pitchFamily="34" charset="0"/>
              </a:rPr>
              <a:t>Dott</a:t>
            </a:r>
            <a:r>
              <a:rPr lang="it-IT" sz="1600" b="0" dirty="0" smtClean="0">
                <a:solidFill>
                  <a:schemeClr val="bg1"/>
                </a:solidFill>
                <a:latin typeface="Century Gothic" pitchFamily="34" charset="0"/>
              </a:rPr>
              <a:t>. Agronomo Marco Tonni</a:t>
            </a:r>
          </a:p>
          <a:p>
            <a:endParaRPr lang="it-IT" sz="16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0"/>
            <a:ext cx="1187624" cy="11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1196752"/>
            <a:ext cx="2016224" cy="158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Risultati immagini per universitÃ  degli studi di firenz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9824" y="5168262"/>
            <a:ext cx="2359818" cy="162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8" cstate="print"/>
          <a:srcRect l="2751" t="30391" r="65750" b="58404"/>
          <a:stretch/>
        </p:blipFill>
        <p:spPr>
          <a:xfrm>
            <a:off x="4021644" y="5978974"/>
            <a:ext cx="2738180" cy="54763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5527912"/>
            <a:ext cx="1217381" cy="1036767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8833"/>
            <a:ext cx="1964321" cy="59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4008" y="1484784"/>
            <a:ext cx="1672715" cy="113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1461939"/>
          </a:xfrm>
        </p:spPr>
        <p:txBody>
          <a:bodyPr/>
          <a:lstStyle/>
          <a:p>
            <a:r>
              <a:rPr lang="it-IT" dirty="0" smtClean="0"/>
              <a:t>Tipica curva di andamento </a:t>
            </a:r>
          </a:p>
          <a:p>
            <a:r>
              <a:rPr lang="it-IT" dirty="0" smtClean="0"/>
              <a:t>delle temperature in funzione </a:t>
            </a:r>
          </a:p>
          <a:p>
            <a:r>
              <a:rPr lang="it-IT" dirty="0" smtClean="0"/>
              <a:t>dei rivoltamenti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compostaggio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Marco Tonni - Dottore Agronomo - Sata Studio Agronomico</a:t>
            </a:r>
            <a:endParaRPr lang="it-IT" dirty="0"/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2"/>
            <a:ext cx="817487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/>
          <p:nvPr/>
        </p:nvPicPr>
        <p:blipFill>
          <a:blip r:embed="rId3" cstate="print"/>
          <a:srcRect l="64610" t="35899" r="3968" b="25423"/>
          <a:stretch>
            <a:fillRect/>
          </a:stretch>
        </p:blipFill>
        <p:spPr bwMode="auto">
          <a:xfrm>
            <a:off x="5760640" y="1052736"/>
            <a:ext cx="3347864" cy="231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355312"/>
          </a:xfrm>
        </p:spPr>
        <p:txBody>
          <a:bodyPr/>
          <a:lstStyle/>
          <a:p>
            <a:r>
              <a:rPr lang="it-IT" sz="2400" dirty="0" smtClean="0"/>
              <a:t>Operatività aziendale: </a:t>
            </a:r>
            <a:r>
              <a:rPr lang="it-IT" sz="2400" b="0" dirty="0" smtClean="0"/>
              <a:t>considerare le criticità</a:t>
            </a:r>
          </a:p>
          <a:p>
            <a:endParaRPr lang="it-IT" sz="2400" b="0" dirty="0"/>
          </a:p>
          <a:p>
            <a:r>
              <a:rPr lang="it-IT" sz="2400" b="0" dirty="0" smtClean="0"/>
              <a:t>Rivoltamenti dilazionati = tempi più lunghi</a:t>
            </a:r>
          </a:p>
          <a:p>
            <a:endParaRPr lang="it-IT" sz="2400" b="0" dirty="0"/>
          </a:p>
          <a:p>
            <a:r>
              <a:rPr lang="it-IT" sz="2400" b="0" dirty="0" smtClean="0"/>
              <a:t>Controllare </a:t>
            </a:r>
            <a:r>
              <a:rPr lang="it-IT" sz="2400" b="0" dirty="0" err="1"/>
              <a:t>T°</a:t>
            </a:r>
            <a:r>
              <a:rPr lang="it-IT" sz="2400" b="0" dirty="0"/>
              <a:t> </a:t>
            </a:r>
            <a:r>
              <a:rPr lang="it-IT" sz="2400" b="0" dirty="0" smtClean="0"/>
              <a:t>verso il centro cumulo: </a:t>
            </a:r>
          </a:p>
          <a:p>
            <a:r>
              <a:rPr lang="it-IT" sz="2400" b="0" dirty="0" smtClean="0"/>
              <a:t>Se </a:t>
            </a:r>
            <a:r>
              <a:rPr lang="it-IT" sz="2400" b="0" dirty="0"/>
              <a:t>la </a:t>
            </a:r>
            <a:r>
              <a:rPr lang="it-IT" sz="2400" b="0" dirty="0" err="1" smtClean="0"/>
              <a:t>T°</a:t>
            </a:r>
            <a:r>
              <a:rPr lang="it-IT" sz="2400" b="0" dirty="0" smtClean="0"/>
              <a:t> </a:t>
            </a:r>
            <a:r>
              <a:rPr lang="it-IT" sz="2400" b="0" dirty="0"/>
              <a:t>è intorno a </a:t>
            </a:r>
            <a:r>
              <a:rPr lang="it-IT" sz="2400" dirty="0"/>
              <a:t>50-55°C</a:t>
            </a:r>
            <a:r>
              <a:rPr lang="it-IT" sz="2400" b="0" dirty="0"/>
              <a:t>, va bene e non serve mescolare. </a:t>
            </a:r>
            <a:endParaRPr lang="it-IT" sz="2400" b="0" dirty="0" smtClean="0"/>
          </a:p>
          <a:p>
            <a:endParaRPr lang="it-IT" sz="2400" b="0" dirty="0" smtClean="0"/>
          </a:p>
          <a:p>
            <a:r>
              <a:rPr lang="it-IT" sz="2400" b="0" dirty="0" smtClean="0"/>
              <a:t>Quando </a:t>
            </a:r>
            <a:r>
              <a:rPr lang="it-IT" sz="2400" b="0" dirty="0"/>
              <a:t>cala </a:t>
            </a:r>
            <a:r>
              <a:rPr lang="it-IT" sz="2400" dirty="0"/>
              <a:t>sotto i </a:t>
            </a:r>
            <a:r>
              <a:rPr lang="it-IT" sz="2400" dirty="0" smtClean="0"/>
              <a:t>45°C </a:t>
            </a:r>
            <a:r>
              <a:rPr lang="it-IT" sz="2400" b="0" dirty="0" smtClean="0"/>
              <a:t>va </a:t>
            </a:r>
            <a:r>
              <a:rPr lang="it-IT" sz="2400" b="0" dirty="0"/>
              <a:t>irrorato, rimescolato </a:t>
            </a:r>
            <a:r>
              <a:rPr lang="it-IT" sz="2400" b="0" dirty="0" smtClean="0"/>
              <a:t>e </a:t>
            </a:r>
          </a:p>
          <a:p>
            <a:r>
              <a:rPr lang="it-IT" sz="2400" b="0" dirty="0" smtClean="0"/>
              <a:t>deve </a:t>
            </a:r>
            <a:r>
              <a:rPr lang="it-IT" sz="2400" b="0" dirty="0"/>
              <a:t>nuovamente aumentare</a:t>
            </a:r>
            <a:r>
              <a:rPr lang="it-IT" sz="2400" b="0" dirty="0" smtClean="0"/>
              <a:t>.</a:t>
            </a:r>
          </a:p>
          <a:p>
            <a:r>
              <a:rPr lang="it-IT" sz="2400" b="0" dirty="0" smtClean="0"/>
              <a:t> </a:t>
            </a:r>
          </a:p>
          <a:p>
            <a:r>
              <a:rPr lang="it-IT" sz="2400" b="0" dirty="0" smtClean="0"/>
              <a:t>Se </a:t>
            </a:r>
            <a:r>
              <a:rPr lang="it-IT" sz="2400" b="0" dirty="0"/>
              <a:t>va </a:t>
            </a:r>
            <a:r>
              <a:rPr lang="it-IT" sz="2400" dirty="0"/>
              <a:t>oltre 65°C</a:t>
            </a:r>
            <a:r>
              <a:rPr lang="it-IT" sz="2400" b="0" dirty="0"/>
              <a:t> va </a:t>
            </a:r>
            <a:r>
              <a:rPr lang="it-IT" sz="2400" b="0" dirty="0" smtClean="0"/>
              <a:t>rimescolato.</a:t>
            </a:r>
          </a:p>
          <a:p>
            <a:endParaRPr lang="it-IT" sz="2400" b="0" dirty="0"/>
          </a:p>
          <a:p>
            <a:r>
              <a:rPr lang="it-IT" sz="2400" b="0" dirty="0" smtClean="0"/>
              <a:t>A fine processo le temperature calano</a:t>
            </a:r>
            <a:endParaRPr lang="it-IT" sz="24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compostaggio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Marco Tonni - Dottore Agronomo - Sata Studio Agronomico</a:t>
            </a:r>
            <a:endParaRPr lang="it-IT"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216813"/>
          </a:xfrm>
        </p:spPr>
        <p:txBody>
          <a:bodyPr/>
          <a:lstStyle/>
          <a:p>
            <a:r>
              <a:rPr lang="it-IT" b="0" dirty="0" smtClean="0"/>
              <a:t>Dimensione adeguata: almeno 1,5 m (H e L)</a:t>
            </a:r>
          </a:p>
          <a:p>
            <a:r>
              <a:rPr lang="it-IT" b="0" dirty="0" smtClean="0"/>
              <a:t>Ogni tesi circa 60 q </a:t>
            </a:r>
          </a:p>
          <a:p>
            <a:endParaRPr lang="it-IT" b="0" dirty="0" smtClean="0"/>
          </a:p>
          <a:p>
            <a:r>
              <a:rPr lang="it-IT" b="0" dirty="0" smtClean="0"/>
              <a:t>Rivoltamento </a:t>
            </a:r>
            <a:r>
              <a:rPr lang="it-IT" b="0" dirty="0"/>
              <a:t>1 volta al mese x almeno 3 </a:t>
            </a:r>
            <a:r>
              <a:rPr lang="it-IT" b="0" dirty="0" smtClean="0"/>
              <a:t>volte.</a:t>
            </a:r>
          </a:p>
          <a:p>
            <a:r>
              <a:rPr lang="it-IT" b="0" dirty="0" smtClean="0"/>
              <a:t>Tempo totale &gt;6 mesi, meglio 1 anno</a:t>
            </a:r>
          </a:p>
          <a:p>
            <a:endParaRPr lang="it-IT" b="0" dirty="0"/>
          </a:p>
          <a:p>
            <a:r>
              <a:rPr lang="it-IT" b="0" dirty="0"/>
              <a:t>Irrigazione del </a:t>
            </a:r>
            <a:r>
              <a:rPr lang="it-IT" b="0" dirty="0" smtClean="0"/>
              <a:t>cumulo se necessario</a:t>
            </a:r>
            <a:endParaRPr lang="it-IT" b="0" dirty="0"/>
          </a:p>
          <a:p>
            <a:r>
              <a:rPr lang="it-IT" b="0" dirty="0"/>
              <a:t>Copertura </a:t>
            </a:r>
            <a:r>
              <a:rPr lang="it-IT" b="0" dirty="0" smtClean="0"/>
              <a:t>con telo se non sale la </a:t>
            </a:r>
            <a:r>
              <a:rPr lang="it-IT" b="0" dirty="0" err="1" smtClean="0"/>
              <a:t>T°</a:t>
            </a:r>
            <a:endParaRPr lang="it-IT" b="0" dirty="0"/>
          </a:p>
          <a:p>
            <a:endParaRPr lang="it-IT" b="0" dirty="0" smtClean="0"/>
          </a:p>
          <a:p>
            <a:r>
              <a:rPr lang="it-IT" b="0" dirty="0" smtClean="0"/>
              <a:t>Monitoraggio della </a:t>
            </a:r>
            <a:r>
              <a:rPr lang="it-IT" b="0" dirty="0" err="1"/>
              <a:t>T</a:t>
            </a:r>
            <a:r>
              <a:rPr lang="it-IT" b="0" dirty="0" err="1" smtClean="0"/>
              <a:t>°</a:t>
            </a:r>
            <a:r>
              <a:rPr lang="it-IT" b="0" dirty="0" smtClean="0"/>
              <a:t> e UR</a:t>
            </a:r>
            <a:endParaRPr lang="it-IT" b="0" dirty="0"/>
          </a:p>
          <a:p>
            <a:r>
              <a:rPr lang="it-IT" b="0" dirty="0" smtClean="0"/>
              <a:t>Controlli analitici durante il processo</a:t>
            </a:r>
            <a:endParaRPr lang="it-IT" b="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compostaggio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Marco Tonni - Dottore Agronomo - Sata Studio Agronomico</a:t>
            </a:r>
            <a:endParaRPr lang="it-IT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947508"/>
          </a:xfrm>
        </p:spPr>
        <p:txBody>
          <a:bodyPr/>
          <a:lstStyle/>
          <a:p>
            <a:pPr marL="514350" indent="-514350"/>
            <a:r>
              <a:rPr lang="it-IT" sz="2400" dirty="0" smtClean="0"/>
              <a:t>Tesi di compostaggio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b="0" dirty="0" smtClean="0"/>
              <a:t>Vinacce e raspi + 30% Zeolite x 3 ripetizioni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b="0" dirty="0" smtClean="0"/>
              <a:t>Vinacce e raspi + 5% Zeolite</a:t>
            </a:r>
          </a:p>
          <a:p>
            <a:endParaRPr lang="it-IT" sz="2400" b="0" dirty="0" smtClean="0"/>
          </a:p>
          <a:p>
            <a:r>
              <a:rPr lang="it-IT" sz="2400" b="0" u="sng" dirty="0" smtClean="0"/>
              <a:t>Ipotesi di approfondimento</a:t>
            </a:r>
          </a:p>
          <a:p>
            <a:r>
              <a:rPr lang="it-IT" sz="2400" b="0" dirty="0" smtClean="0"/>
              <a:t>Nel </a:t>
            </a:r>
            <a:r>
              <a:rPr lang="it-IT" sz="2400" dirty="0" smtClean="0"/>
              <a:t>2019:</a:t>
            </a:r>
            <a:endParaRPr lang="it-IT" sz="2400" b="0" dirty="0" smtClean="0"/>
          </a:p>
          <a:p>
            <a:r>
              <a:rPr lang="it-IT" sz="2400" b="0" dirty="0" smtClean="0"/>
              <a:t>Entrambe con due modelli di rivoltamento, e una con tralci?</a:t>
            </a:r>
          </a:p>
          <a:p>
            <a:endParaRPr lang="it-IT" sz="2400" dirty="0" smtClean="0"/>
          </a:p>
          <a:p>
            <a:r>
              <a:rPr lang="it-IT" sz="2400" dirty="0" smtClean="0"/>
              <a:t>Tesi in campo</a:t>
            </a:r>
          </a:p>
          <a:p>
            <a:r>
              <a:rPr lang="it-IT" sz="2400" b="0" dirty="0" smtClean="0"/>
              <a:t>Alle due precedenti, possibile aggiungere: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it-IT" sz="2400" b="0" dirty="0" smtClean="0"/>
              <a:t>Zeolite integrativa durante la distribuzione in campo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it-IT" sz="2400" b="0" dirty="0" smtClean="0"/>
              <a:t>Test non trattato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Tesi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Marco Tonni - Dottore Agronomo - Sata Studio Agronomico</a:t>
            </a:r>
            <a:endParaRPr lang="it-IT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compostaggio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Marco Tonni - Dottore Agronomo - Sata Studio Agronomico</a:t>
            </a:r>
            <a:endParaRPr lang="it-IT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524000" y="1397000"/>
          <a:ext cx="6000330" cy="3267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066"/>
                <a:gridCol w="1200066"/>
                <a:gridCol w="1200066"/>
                <a:gridCol w="1200066"/>
                <a:gridCol w="1200066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3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3000" b="0" i="0" u="none" strike="noStrike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Zeo</a:t>
                      </a:r>
                      <a:endParaRPr lang="it-IT" sz="3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3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Vin</a:t>
                      </a:r>
                      <a:endParaRPr lang="it-IT" sz="3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3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Tot</a:t>
                      </a:r>
                    </a:p>
                  </a:txBody>
                  <a:tcPr marL="9525" marR="9525" marT="9525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30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% </a:t>
                      </a:r>
                      <a:r>
                        <a:rPr lang="it-IT" sz="3000" b="0" i="0" u="none" strike="noStrike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Zeo</a:t>
                      </a:r>
                      <a:endParaRPr lang="it-IT" sz="3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T1 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T1 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T1 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3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3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3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3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3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3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2831544"/>
          </a:xfrm>
        </p:spPr>
        <p:txBody>
          <a:bodyPr/>
          <a:lstStyle/>
          <a:p>
            <a:r>
              <a:rPr lang="it-IT" b="0" dirty="0" smtClean="0"/>
              <a:t>Protocollo di compostaggio funzionale ma percorribile dalle aziende</a:t>
            </a:r>
          </a:p>
          <a:p>
            <a:endParaRPr lang="it-IT" b="0" dirty="0"/>
          </a:p>
          <a:p>
            <a:r>
              <a:rPr lang="it-IT" b="0" dirty="0" smtClean="0"/>
              <a:t>Dimostrazione  di uso virtuoso della S.O. aziendale</a:t>
            </a:r>
          </a:p>
          <a:p>
            <a:endParaRPr lang="it-IT" b="0" dirty="0"/>
          </a:p>
          <a:p>
            <a:r>
              <a:rPr lang="it-IT" b="0" dirty="0" smtClean="0"/>
              <a:t>Dimostrazione dell’utilità sulle qualità del suolo</a:t>
            </a:r>
            <a:endParaRPr lang="it-IT" b="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Divulgazione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Marco Tonni - Dottore Agronomo - Sata Studio Agronomico</a:t>
            </a:r>
            <a:endParaRPr lang="it-IT" dirty="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954107"/>
          </a:xfrm>
        </p:spPr>
        <p:txBody>
          <a:bodyPr/>
          <a:lstStyle/>
          <a:p>
            <a:r>
              <a:rPr lang="it-IT" dirty="0" smtClean="0"/>
              <a:t>Economica e funzionale</a:t>
            </a:r>
            <a:r>
              <a:rPr lang="it-IT" b="0" dirty="0" smtClean="0"/>
              <a:t>: da testare e far approvare dagli Enti competenti</a:t>
            </a:r>
            <a:endParaRPr lang="it-IT" b="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Platea innovativa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Marco Tonni - Dottore Agronomo - Sata Studio Agronomico</a:t>
            </a:r>
            <a:endParaRPr lang="it-IT" dirty="0"/>
          </a:p>
        </p:txBody>
      </p:sp>
      <p:pic>
        <p:nvPicPr>
          <p:cNvPr id="5" name="Immagine 4" descr="IMG_20180724_165340_resized_20180724_045451003-1"/>
          <p:cNvPicPr/>
          <p:nvPr/>
        </p:nvPicPr>
        <p:blipFill>
          <a:blip r:embed="rId2" cstate="print">
            <a:lum bright="10000" contrast="60000"/>
          </a:blip>
          <a:srcRect l="34648" t="15417"/>
          <a:stretch>
            <a:fillRect/>
          </a:stretch>
        </p:blipFill>
        <p:spPr bwMode="auto">
          <a:xfrm>
            <a:off x="1907704" y="2348880"/>
            <a:ext cx="4392488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4869160"/>
            <a:ext cx="9144000" cy="1376926"/>
          </a:xfrm>
          <a:prstGeom prst="rect">
            <a:avLst/>
          </a:prstGeom>
          <a:solidFill>
            <a:srgbClr val="502814"/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82800" bIns="8280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927269" y="5229200"/>
            <a:ext cx="29209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00FF00"/>
                </a:solidFill>
                <a:latin typeface="Typo" pitchFamily="66" charset="0"/>
              </a:rPr>
              <a:t>Grazie per l’attenzione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76DFE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FF3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666WQs4SyZ8NBGrFJSaMO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0M7IPD8EBXQVbrIXhGTR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Qls2DybGDsVWVMM6YzJTk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y74Y9UFvAe2F3YpkoaB0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YhpEiSgemixXSCF7v6V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OgMeesS3i5a2AkshNUOyH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UqJl1PNlmlKh1uGaEYlH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cxg9wdJOaypgmqwUjf9M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1DG2zZxjprDvTTOQJCeV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SSkKY742lL3iuzOpWY7U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lQpyiaEykDF55p4UjKcc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tEo3QIz8NXrgwtkqOTnN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K9TzuvZko0c5vs0woQS7F"/>
</p:tagLst>
</file>

<file path=ppt/theme/theme1.xml><?xml version="1.0" encoding="utf-8"?>
<a:theme xmlns:a="http://schemas.openxmlformats.org/drawingml/2006/main" name="S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76200">
          <a:solidFill>
            <a:srgbClr val="00FF00"/>
          </a:solidFill>
        </a:ln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>
          <a:solidFill>
            <a:srgbClr val="00FF00"/>
          </a:solidFill>
        </a:ln>
        <a:effectLst>
          <a:glow rad="101600">
            <a:schemeClr val="tx1">
              <a:lumMod val="75000"/>
              <a:lumOff val="25000"/>
              <a:alpha val="6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Century Gothic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Sata</Template>
  <TotalTime>120</TotalTime>
  <Words>358</Words>
  <Application>Microsoft Office PowerPoint</Application>
  <PresentationFormat>Presentazione su schermo (4:3)</PresentationFormat>
  <Paragraphs>101</Paragraphs>
  <Slides>9</Slides>
  <Notes>0</Notes>
  <HiddenSlides>2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  <vt:variant>
        <vt:lpstr>Presentazioni personalizzate</vt:lpstr>
      </vt:variant>
      <vt:variant>
        <vt:i4>1</vt:i4>
      </vt:variant>
    </vt:vector>
  </HeadingPairs>
  <TitlesOfParts>
    <vt:vector size="11" baseType="lpstr">
      <vt:lpstr>Sata</vt:lpstr>
      <vt:lpstr>Progetto LIFE17 ENV/IT/000427  LIFE ZEOWINE</vt:lpstr>
      <vt:lpstr>Il compostaggio</vt:lpstr>
      <vt:lpstr>Il compostaggio</vt:lpstr>
      <vt:lpstr>Il compostaggio</vt:lpstr>
      <vt:lpstr>Tesi</vt:lpstr>
      <vt:lpstr>Il compostaggio</vt:lpstr>
      <vt:lpstr>Divulgazione</vt:lpstr>
      <vt:lpstr>Platea innovativa</vt:lpstr>
      <vt:lpstr>Diapositiva 9</vt:lpstr>
      <vt:lpstr>Lugana 2014-01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LIFE17 ENV/IT/000427  LIFE ZEOWINE</dc:title>
  <dc:creator>Marco Tonni</dc:creator>
  <cp:lastModifiedBy>Marco Tonni</cp:lastModifiedBy>
  <cp:revision>10</cp:revision>
  <dcterms:created xsi:type="dcterms:W3CDTF">2018-12-04T20:42:59Z</dcterms:created>
  <dcterms:modified xsi:type="dcterms:W3CDTF">2018-12-05T17:36:36Z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false</vt:lpwstr>
  </property>
  <property fmtid="{D5CDD505-2E9C-101B-9397-08002B2CF9AE}" pid="3" name="Google.Documents.DocumentId">
    <vt:lpwstr>1Bsr6ZujsOaqqq6Z7XG76Qd78PhOGkm_9oRwL7l0QgXQ</vt:lpwstr>
  </property>
  <property fmtid="{D5CDD505-2E9C-101B-9397-08002B2CF9AE}" pid="4" name="Google.Documents.RevisionId">
    <vt:lpwstr>01429446297054767118</vt:lpwstr>
  </property>
  <property fmtid="{D5CDD505-2E9C-101B-9397-08002B2CF9AE}" pid="5" name="Google.Documents.PreviousRevisionId">
    <vt:lpwstr>17742798466750432814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